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1"/>
  </p:notesMasterIdLst>
  <p:handoutMasterIdLst>
    <p:handoutMasterId r:id="rId32"/>
  </p:handoutMasterIdLst>
  <p:sldIdLst>
    <p:sldId id="288" r:id="rId5"/>
    <p:sldId id="292" r:id="rId6"/>
    <p:sldId id="323" r:id="rId7"/>
    <p:sldId id="318" r:id="rId8"/>
    <p:sldId id="303" r:id="rId9"/>
    <p:sldId id="294" r:id="rId10"/>
    <p:sldId id="308" r:id="rId11"/>
    <p:sldId id="309" r:id="rId12"/>
    <p:sldId id="298" r:id="rId13"/>
    <p:sldId id="324" r:id="rId14"/>
    <p:sldId id="325" r:id="rId15"/>
    <p:sldId id="310" r:id="rId16"/>
    <p:sldId id="320" r:id="rId17"/>
    <p:sldId id="311" r:id="rId18"/>
    <p:sldId id="312" r:id="rId19"/>
    <p:sldId id="313" r:id="rId20"/>
    <p:sldId id="319" r:id="rId21"/>
    <p:sldId id="314" r:id="rId22"/>
    <p:sldId id="306" r:id="rId23"/>
    <p:sldId id="299" r:id="rId24"/>
    <p:sldId id="321" r:id="rId25"/>
    <p:sldId id="322" r:id="rId26"/>
    <p:sldId id="302" r:id="rId27"/>
    <p:sldId id="296" r:id="rId28"/>
    <p:sldId id="279" r:id="rId29"/>
    <p:sldId id="278" r:id="rId30"/>
  </p:sldIdLst>
  <p:sldSz cx="9144000" cy="6858000" type="screen4x3"/>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94F"/>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4559" autoAdjust="0"/>
  </p:normalViewPr>
  <p:slideViewPr>
    <p:cSldViewPr snapToGrid="0" showGuides="1">
      <p:cViewPr>
        <p:scale>
          <a:sx n="100" d="100"/>
          <a:sy n="100" d="100"/>
        </p:scale>
        <p:origin x="546" y="-270"/>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1/8/2018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017518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1871205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323982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220984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305935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3228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2289899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25</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26</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38882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137960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31659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619367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274424"/>
            <a:ext cx="9144000" cy="2403566"/>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3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4969377"/>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287679"/>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5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7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1/8/2018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43428" y="3304638"/>
            <a:ext cx="8622197" cy="934523"/>
          </a:xfrm>
        </p:spPr>
        <p:txBody>
          <a:bodyPr/>
          <a:lstStyle/>
          <a:p>
            <a:r>
              <a:rPr lang="en-US" sz="3200" b="1" dirty="0"/>
              <a:t>Using R to Promote Data Interoperability in the </a:t>
            </a:r>
            <a:r>
              <a:rPr lang="en-US" sz="3200" b="1" dirty="0" smtClean="0"/>
              <a:t>Atmospheric </a:t>
            </a:r>
            <a:r>
              <a:rPr lang="en-US" sz="3200" b="1" dirty="0"/>
              <a:t>Science </a:t>
            </a:r>
            <a:r>
              <a:rPr lang="en-US" sz="3200" b="1" dirty="0" smtClean="0"/>
              <a:t>Community</a:t>
            </a:r>
            <a:endParaRPr lang="en-US" sz="3200" dirty="0"/>
          </a:p>
        </p:txBody>
      </p:sp>
      <p:sp>
        <p:nvSpPr>
          <p:cNvPr id="3" name="Rectangle 2"/>
          <p:cNvSpPr/>
          <p:nvPr/>
        </p:nvSpPr>
        <p:spPr>
          <a:xfrm>
            <a:off x="43545" y="4492660"/>
            <a:ext cx="5774139" cy="338554"/>
          </a:xfrm>
          <a:prstGeom prst="rect">
            <a:avLst/>
          </a:prstGeom>
        </p:spPr>
        <p:txBody>
          <a:bodyPr wrap="square">
            <a:spAutoFit/>
          </a:bodyPr>
          <a:lstStyle/>
          <a:p>
            <a:pPr algn="ctr"/>
            <a:r>
              <a:rPr lang="en-US" sz="1600" dirty="0" smtClean="0">
                <a:solidFill>
                  <a:schemeClr val="bg1"/>
                </a:solidFill>
              </a:rPr>
              <a:t>10 </a:t>
            </a:r>
            <a:r>
              <a:rPr lang="en-US" sz="1600" dirty="0">
                <a:solidFill>
                  <a:schemeClr val="bg1"/>
                </a:solidFill>
              </a:rPr>
              <a:t>January </a:t>
            </a:r>
            <a:r>
              <a:rPr lang="en-US" sz="1600" dirty="0" smtClean="0">
                <a:solidFill>
                  <a:schemeClr val="bg1"/>
                </a:solidFill>
              </a:rPr>
              <a:t>2018 </a:t>
            </a:r>
            <a:r>
              <a:rPr lang="en-US" sz="1600" dirty="0" smtClean="0">
                <a:solidFill>
                  <a:schemeClr val="bg1"/>
                </a:solidFill>
              </a:rPr>
              <a:t>| Austin</a:t>
            </a:r>
            <a:r>
              <a:rPr lang="en-US" sz="1600" dirty="0">
                <a:solidFill>
                  <a:schemeClr val="bg1"/>
                </a:solidFill>
              </a:rPr>
              <a:t>, </a:t>
            </a:r>
            <a:r>
              <a:rPr lang="en-US" sz="1600" dirty="0" smtClean="0">
                <a:solidFill>
                  <a:schemeClr val="bg1"/>
                </a:solidFill>
              </a:rPr>
              <a:t>TX | Annual </a:t>
            </a:r>
            <a:r>
              <a:rPr lang="en-US" sz="1600" dirty="0">
                <a:solidFill>
                  <a:schemeClr val="bg1"/>
                </a:solidFill>
              </a:rPr>
              <a:t>AMS Conference</a:t>
            </a:r>
          </a:p>
        </p:txBody>
      </p:sp>
      <p:sp>
        <p:nvSpPr>
          <p:cNvPr id="2" name="Rectangle 1"/>
          <p:cNvSpPr/>
          <p:nvPr/>
        </p:nvSpPr>
        <p:spPr>
          <a:xfrm>
            <a:off x="356340" y="4179635"/>
            <a:ext cx="6662057" cy="400110"/>
          </a:xfrm>
          <a:prstGeom prst="rect">
            <a:avLst/>
          </a:prstGeom>
        </p:spPr>
        <p:txBody>
          <a:bodyPr wrap="square">
            <a:spAutoFit/>
          </a:bodyPr>
          <a:lstStyle/>
          <a:p>
            <a:r>
              <a:rPr lang="en-US" sz="2000" dirty="0">
                <a:solidFill>
                  <a:srgbClr val="FBB94F"/>
                </a:solidFill>
              </a:rPr>
              <a:t>Josh Roberti, Robert </a:t>
            </a:r>
            <a:r>
              <a:rPr lang="en-US" sz="2000" dirty="0" smtClean="0">
                <a:solidFill>
                  <a:srgbClr val="FBB94F"/>
                </a:solidFill>
              </a:rPr>
              <a:t>Lee,</a:t>
            </a:r>
            <a:r>
              <a:rPr lang="en-US" sz="2000" baseline="30000" dirty="0" smtClean="0">
                <a:solidFill>
                  <a:srgbClr val="FBB94F"/>
                </a:solidFill>
              </a:rPr>
              <a:t> </a:t>
            </a:r>
            <a:r>
              <a:rPr lang="en-US" sz="2000" dirty="0" smtClean="0">
                <a:solidFill>
                  <a:srgbClr val="FBB94F"/>
                </a:solidFill>
              </a:rPr>
              <a:t>Cody Flagg and Lee </a:t>
            </a:r>
            <a:r>
              <a:rPr lang="en-US" sz="2000" dirty="0">
                <a:solidFill>
                  <a:srgbClr val="FBB94F"/>
                </a:solidFill>
              </a:rPr>
              <a:t>Stanish</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6" name="TextBox 15"/>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
        <p:nvSpPr>
          <p:cNvPr id="17" name="Rounded Rectangle 16"/>
          <p:cNvSpPr/>
          <p:nvPr/>
        </p:nvSpPr>
        <p:spPr bwMode="auto">
          <a:xfrm>
            <a:off x="6296025" y="2089885"/>
            <a:ext cx="1504950" cy="2082065"/>
          </a:xfrm>
          <a:prstGeom prst="round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49609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1" name="TextBox 10"/>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cxnSp>
        <p:nvCxnSpPr>
          <p:cNvPr id="7" name="Straight Arrow Connector 6"/>
          <p:cNvCxnSpPr/>
          <p:nvPr/>
        </p:nvCxnSpPr>
        <p:spPr>
          <a:xfrm flipV="1">
            <a:off x="903249" y="2330605"/>
            <a:ext cx="2141034" cy="6802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9813" y="3072985"/>
            <a:ext cx="639171" cy="41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22653" y="2249978"/>
            <a:ext cx="678830" cy="111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509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099798" y="1264344"/>
            <a:ext cx="4821500" cy="1015663"/>
          </a:xfrm>
          <a:prstGeom prst="rect">
            <a:avLst/>
          </a:prstGeom>
          <a:noFill/>
        </p:spPr>
        <p:txBody>
          <a:bodyPr wrap="square" rtlCol="0">
            <a:spAutoFit/>
          </a:bodyPr>
          <a:lstStyle/>
          <a:p>
            <a:r>
              <a:rPr lang="en-US" sz="2000" dirty="0" smtClean="0"/>
              <a:t>107,126 stations</a:t>
            </a:r>
            <a:endParaRPr lang="en-US" sz="2000" dirty="0"/>
          </a:p>
          <a:p>
            <a:pPr marL="342900" indent="-342900">
              <a:buFont typeface="Arial" panose="020B0604020202020204" pitchFamily="34" charset="0"/>
              <a:buChar char="•"/>
            </a:pPr>
            <a:r>
              <a:rPr lang="en-US" sz="2000" dirty="0" smtClean="0">
                <a:solidFill>
                  <a:srgbClr val="00B050"/>
                </a:solidFill>
              </a:rPr>
              <a:t>~29%  w/ </a:t>
            </a:r>
            <a:r>
              <a:rPr lang="en-US" sz="2000" dirty="0" smtClean="0">
                <a:solidFill>
                  <a:srgbClr val="00B050"/>
                </a:solidFill>
              </a:rPr>
              <a:t>documented start </a:t>
            </a:r>
            <a:r>
              <a:rPr lang="en-US" sz="2000" dirty="0" smtClean="0">
                <a:solidFill>
                  <a:srgbClr val="00B050"/>
                </a:solidFill>
              </a:rPr>
              <a:t>dates</a:t>
            </a:r>
            <a:endParaRPr lang="en-US" sz="2000" dirty="0">
              <a:solidFill>
                <a:srgbClr val="00B050"/>
              </a:solidFill>
            </a:endParaRPr>
          </a:p>
          <a:p>
            <a:pPr marL="342900"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a:t>
            </a:r>
            <a:r>
              <a:rPr lang="en-US" sz="2000" dirty="0" smtClean="0">
                <a:solidFill>
                  <a:srgbClr val="FF0000"/>
                </a:solidFill>
              </a:rPr>
              <a:t>documented start </a:t>
            </a:r>
            <a:r>
              <a:rPr lang="en-US" sz="2000" dirty="0" smtClean="0">
                <a:solidFill>
                  <a:srgbClr val="FF0000"/>
                </a:solidFill>
              </a:rPr>
              <a:t>dates</a:t>
            </a: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99798" y="1264344"/>
            <a:ext cx="4821500" cy="1015663"/>
          </a:xfrm>
          <a:prstGeom prst="rect">
            <a:avLst/>
          </a:prstGeom>
          <a:noFill/>
        </p:spPr>
        <p:txBody>
          <a:bodyPr wrap="square" rtlCol="0">
            <a:spAutoFit/>
          </a:bodyPr>
          <a:lstStyle/>
          <a:p>
            <a:r>
              <a:rPr lang="en-US" sz="2000" dirty="0" smtClean="0"/>
              <a:t>107,126 stations</a:t>
            </a:r>
            <a:endParaRPr lang="en-US" sz="2000" dirty="0"/>
          </a:p>
          <a:p>
            <a:pPr marL="342900" indent="-342900">
              <a:buFont typeface="Arial" panose="020B0604020202020204" pitchFamily="34" charset="0"/>
              <a:buChar char="•"/>
            </a:pPr>
            <a:r>
              <a:rPr lang="en-US" sz="2000" dirty="0" smtClean="0">
                <a:solidFill>
                  <a:srgbClr val="00B050"/>
                </a:solidFill>
              </a:rPr>
              <a:t>~29%  w/ </a:t>
            </a:r>
            <a:r>
              <a:rPr lang="en-US" sz="2000" dirty="0" smtClean="0">
                <a:solidFill>
                  <a:srgbClr val="00B050"/>
                </a:solidFill>
              </a:rPr>
              <a:t>documented start </a:t>
            </a:r>
            <a:r>
              <a:rPr lang="en-US" sz="2000" dirty="0" smtClean="0">
                <a:solidFill>
                  <a:srgbClr val="00B050"/>
                </a:solidFill>
              </a:rPr>
              <a:t>dates</a:t>
            </a:r>
            <a:endParaRPr lang="en-US" sz="2000" dirty="0">
              <a:solidFill>
                <a:srgbClr val="00B050"/>
              </a:solidFill>
            </a:endParaRPr>
          </a:p>
          <a:p>
            <a:pPr marL="342900"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a:t>
            </a:r>
            <a:r>
              <a:rPr lang="en-US" sz="2000" dirty="0" smtClean="0">
                <a:solidFill>
                  <a:srgbClr val="FF0000"/>
                </a:solidFill>
              </a:rPr>
              <a:t>documented start </a:t>
            </a:r>
            <a:r>
              <a:rPr lang="en-US" sz="2000" dirty="0" smtClean="0">
                <a:solidFill>
                  <a:srgbClr val="FF0000"/>
                </a:solidFill>
              </a:rPr>
              <a:t>dates</a:t>
            </a:r>
          </a:p>
        </p:txBody>
      </p:sp>
      <p:sp>
        <p:nvSpPr>
          <p:cNvPr id="8" name="Oval Callout 7"/>
          <p:cNvSpPr/>
          <p:nvPr/>
        </p:nvSpPr>
        <p:spPr bwMode="auto">
          <a:xfrm>
            <a:off x="4992728" y="691340"/>
            <a:ext cx="2813126" cy="1187518"/>
          </a:xfrm>
          <a:prstGeom prst="wedgeEllipseCallout">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What happened to all the records???</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1295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058604" y="2341453"/>
            <a:ext cx="2567183" cy="859764"/>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a:t>
            </a:r>
          </a:p>
        </p:txBody>
      </p:sp>
      <p:pic>
        <p:nvPicPr>
          <p:cNvPr id="5" name="Picture 4"/>
          <p:cNvPicPr>
            <a:picLocks noChangeAspect="1"/>
          </p:cNvPicPr>
          <p:nvPr/>
        </p:nvPicPr>
        <p:blipFill>
          <a:blip r:embed="rId6"/>
          <a:stretch>
            <a:fillRect/>
          </a:stretch>
        </p:blipFill>
        <p:spPr>
          <a:xfrm>
            <a:off x="6063393" y="3896810"/>
            <a:ext cx="2585885" cy="837681"/>
          </a:xfrm>
          <a:prstGeom prst="rect">
            <a:avLst/>
          </a:prstGeom>
        </p:spPr>
      </p:pic>
      <p:cxnSp>
        <p:nvCxnSpPr>
          <p:cNvPr id="13" name="Straight Connector 12"/>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11893" y="3823975"/>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sp>
        <p:nvSpPr>
          <p:cNvPr id="32"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pic>
        <p:nvPicPr>
          <p:cNvPr id="27" name="Picture 26"/>
          <p:cNvPicPr>
            <a:picLocks noChangeAspect="1"/>
          </p:cNvPicPr>
          <p:nvPr/>
        </p:nvPicPr>
        <p:blipFill>
          <a:blip r:embed="rId7"/>
          <a:stretch>
            <a:fillRect/>
          </a:stretch>
        </p:blipFill>
        <p:spPr>
          <a:xfrm>
            <a:off x="3394587" y="4275341"/>
            <a:ext cx="762000" cy="352425"/>
          </a:xfrm>
          <a:prstGeom prst="rect">
            <a:avLst/>
          </a:prstGeom>
        </p:spPr>
      </p:pic>
      <p:sp>
        <p:nvSpPr>
          <p:cNvPr id="29" name="Rectangle 28"/>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251840" y="5120552"/>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3224708" y="511837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4" name="Picture 33"/>
          <p:cNvPicPr>
            <a:picLocks noChangeAspect="1"/>
          </p:cNvPicPr>
          <p:nvPr/>
        </p:nvPicPr>
        <p:blipFill>
          <a:blip r:embed="rId8"/>
          <a:stretch>
            <a:fillRect/>
          </a:stretch>
        </p:blipFill>
        <p:spPr>
          <a:xfrm>
            <a:off x="3303363" y="5433221"/>
            <a:ext cx="1905000" cy="400050"/>
          </a:xfrm>
          <a:prstGeom prst="rect">
            <a:avLst/>
          </a:prstGeom>
        </p:spPr>
      </p:pic>
      <p:cxnSp>
        <p:nvCxnSpPr>
          <p:cNvPr id="35" name="Straight Arrow Connector 34"/>
          <p:cNvCxnSpPr>
            <a:stCxn id="29" idx="2"/>
          </p:cNvCxnSpPr>
          <p:nvPr/>
        </p:nvCxnSpPr>
        <p:spPr>
          <a:xfrm>
            <a:off x="3863635" y="4620741"/>
            <a:ext cx="309716" cy="4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534926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sp>
        <p:nvSpPr>
          <p:cNvPr id="7" name="Rectangle 6"/>
          <p:cNvSpPr/>
          <p:nvPr/>
        </p:nvSpPr>
        <p:spPr>
          <a:xfrm>
            <a:off x="122830" y="838062"/>
            <a:ext cx="9021170" cy="2308324"/>
          </a:xfrm>
          <a:prstGeom prst="rect">
            <a:avLst/>
          </a:prstGeom>
        </p:spPr>
        <p:txBody>
          <a:bodyPr wrap="square">
            <a:spAutoFit/>
          </a:bodyPr>
          <a:lstStyle/>
          <a:p>
            <a:r>
              <a:rPr lang="en-US" dirty="0" smtClean="0">
                <a:solidFill>
                  <a:srgbClr val="444444"/>
                </a:solidFill>
                <a:latin typeface="Source Sans Pro"/>
              </a:rPr>
              <a:t>Elements are linked using a hierarchical </a:t>
            </a:r>
            <a:r>
              <a:rPr lang="en-US" dirty="0" smtClean="0">
                <a:solidFill>
                  <a:srgbClr val="444444"/>
                </a:solidFill>
                <a:latin typeface="Source Sans Pro"/>
              </a:rPr>
              <a:t>n-gram </a:t>
            </a:r>
            <a:r>
              <a:rPr lang="en-US" dirty="0" smtClean="0">
                <a:solidFill>
                  <a:srgbClr val="444444"/>
                </a:solidFill>
                <a:latin typeface="Source Sans Pro"/>
              </a:rPr>
              <a:t>structure that links common terms to network specific element codes.  </a:t>
            </a:r>
            <a:r>
              <a:rPr lang="en-US" dirty="0" smtClean="0">
                <a:solidFill>
                  <a:srgbClr val="444444"/>
                </a:solidFill>
                <a:latin typeface="Source Sans Pro"/>
              </a:rPr>
              <a:t>This </a:t>
            </a:r>
            <a:r>
              <a:rPr lang="en-US" dirty="0" smtClean="0">
                <a:solidFill>
                  <a:srgbClr val="444444"/>
                </a:solidFill>
                <a:latin typeface="Source Sans Pro"/>
              </a:rPr>
              <a:t>accounts </a:t>
            </a:r>
            <a:r>
              <a:rPr lang="en-US" dirty="0" smtClean="0">
                <a:solidFill>
                  <a:srgbClr val="444444"/>
                </a:solidFill>
                <a:latin typeface="Source Sans Pro"/>
              </a:rPr>
              <a:t>for nomenclature </a:t>
            </a:r>
            <a:r>
              <a:rPr lang="en-US" dirty="0" smtClean="0">
                <a:solidFill>
                  <a:srgbClr val="444444"/>
                </a:solidFill>
                <a:latin typeface="Source Sans Pro"/>
              </a:rPr>
              <a:t>discrepancies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
        <p:nvSpPr>
          <p:cNvPr id="10" name="Rectangle 9"/>
          <p:cNvSpPr/>
          <p:nvPr/>
        </p:nvSpPr>
        <p:spPr>
          <a:xfrm>
            <a:off x="122830" y="4643435"/>
            <a:ext cx="8865220"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biomass</a:t>
            </a:r>
            <a:r>
              <a:rPr lang="en-US" dirty="0" smtClean="0">
                <a:solidFill>
                  <a:srgbClr val="444444"/>
                </a:solidFill>
                <a:latin typeface="Source Sans Pro"/>
              </a:rPr>
              <a:t>)</a:t>
            </a:r>
          </a:p>
        </p:txBody>
      </p:sp>
      <p:pic>
        <p:nvPicPr>
          <p:cNvPr id="2" name="Picture 1"/>
          <p:cNvPicPr>
            <a:picLocks noChangeAspect="1"/>
          </p:cNvPicPr>
          <p:nvPr/>
        </p:nvPicPr>
        <p:blipFill>
          <a:blip r:embed="rId3"/>
          <a:stretch>
            <a:fillRect/>
          </a:stretch>
        </p:blipFill>
        <p:spPr>
          <a:xfrm>
            <a:off x="4963803" y="1780366"/>
            <a:ext cx="866775" cy="1143000"/>
          </a:xfrm>
          <a:prstGeom prst="rect">
            <a:avLst/>
          </a:prstGeom>
        </p:spPr>
      </p:pic>
      <p:sp>
        <p:nvSpPr>
          <p:cNvPr id="5" name="Left Brace 4"/>
          <p:cNvSpPr/>
          <p:nvPr/>
        </p:nvSpPr>
        <p:spPr>
          <a:xfrm>
            <a:off x="4523772" y="1780366"/>
            <a:ext cx="440031" cy="1143000"/>
          </a:xfrm>
          <a:prstGeom prst="lef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2712615">
            <a:off x="5131462" y="4607379"/>
            <a:ext cx="888504"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2517946"/>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endParaRPr lang="en-US" dirty="0"/>
          </a:p>
        </p:txBody>
      </p:sp>
      <p:pic>
        <p:nvPicPr>
          <p:cNvPr id="4" name="Picture 3"/>
          <p:cNvPicPr>
            <a:picLocks noChangeAspect="1"/>
          </p:cNvPicPr>
          <p:nvPr/>
        </p:nvPicPr>
        <p:blipFill>
          <a:blip r:embed="rId3"/>
          <a:stretch>
            <a:fillRect/>
          </a:stretch>
        </p:blipFill>
        <p:spPr>
          <a:xfrm>
            <a:off x="4983433" y="2864376"/>
            <a:ext cx="3905250" cy="2443603"/>
          </a:xfrm>
          <a:prstGeom prst="rect">
            <a:avLst/>
          </a:prstGeom>
        </p:spPr>
      </p:pic>
      <p:pic>
        <p:nvPicPr>
          <p:cNvPr id="5" name="Picture 4"/>
          <p:cNvPicPr>
            <a:picLocks noChangeAspect="1"/>
          </p:cNvPicPr>
          <p:nvPr/>
        </p:nvPicPr>
        <p:blipFill>
          <a:blip r:embed="rId4"/>
          <a:stretch>
            <a:fillRect/>
          </a:stretch>
        </p:blipFill>
        <p:spPr>
          <a:xfrm>
            <a:off x="4983433" y="883177"/>
            <a:ext cx="3905250" cy="1981200"/>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077218"/>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 </a:t>
            </a:r>
          </a:p>
          <a:p>
            <a:pPr algn="ctr"/>
            <a:r>
              <a:rPr lang="en-US" sz="1600" dirty="0" smtClean="0">
                <a:sym typeface="Wingdings" panose="05000000000000000000" pitchFamily="2" charset="2"/>
              </a:rPr>
              <a:t>(22 stations monitor both elements)</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1613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4" name="Rectangle 13"/>
          <p:cNvSpPr/>
          <p:nvPr/>
        </p:nvSpPr>
        <p:spPr>
          <a:xfrm>
            <a:off x="5706984" y="4547687"/>
            <a:ext cx="2776616" cy="646331"/>
          </a:xfrm>
          <a:prstGeom prst="rect">
            <a:avLst/>
          </a:prstGeom>
        </p:spPr>
        <p:txBody>
          <a:bodyPr wrap="square">
            <a:spAutoFit/>
          </a:bodyPr>
          <a:lstStyle/>
          <a:p>
            <a:pPr algn="ctr"/>
            <a:r>
              <a:rPr lang="en-US" dirty="0" smtClean="0">
                <a:sym typeface="Wingdings" panose="05000000000000000000" pitchFamily="2" charset="2"/>
              </a:rPr>
              <a:t>Go download data for 16 stations </a:t>
            </a:r>
            <a:endParaRPr lang="en-US" dirty="0"/>
          </a:p>
        </p:txBody>
      </p:sp>
      <p:cxnSp>
        <p:nvCxnSpPr>
          <p:cNvPr id="16" name="Straight Arrow Connector 15"/>
          <p:cNvCxnSpPr/>
          <p:nvPr/>
        </p:nvCxnSpPr>
        <p:spPr>
          <a:xfrm>
            <a:off x="7390707" y="5138057"/>
            <a:ext cx="568927" cy="3329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20570" y="5194018"/>
            <a:ext cx="27353" cy="30460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73899" y="5110449"/>
            <a:ext cx="407109" cy="38817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97426" y="5500591"/>
            <a:ext cx="1005403" cy="369332"/>
          </a:xfrm>
          <a:prstGeom prst="rect">
            <a:avLst/>
          </a:prstGeom>
          <a:noFill/>
        </p:spPr>
        <p:txBody>
          <a:bodyPr wrap="none" rtlCol="0">
            <a:spAutoFit/>
          </a:bodyPr>
          <a:lstStyle/>
          <a:p>
            <a:r>
              <a:rPr lang="en-US" i="1" dirty="0" smtClean="0"/>
              <a:t>RNRCS</a:t>
            </a:r>
            <a:endParaRPr lang="en-US" i="1" dirty="0"/>
          </a:p>
        </p:txBody>
      </p:sp>
      <p:sp>
        <p:nvSpPr>
          <p:cNvPr id="30" name="TextBox 29"/>
          <p:cNvSpPr txBox="1"/>
          <p:nvPr/>
        </p:nvSpPr>
        <p:spPr>
          <a:xfrm>
            <a:off x="6636838" y="5443037"/>
            <a:ext cx="774571" cy="369332"/>
          </a:xfrm>
          <a:prstGeom prst="rect">
            <a:avLst/>
          </a:prstGeom>
          <a:noFill/>
        </p:spPr>
        <p:txBody>
          <a:bodyPr wrap="none" rtlCol="0">
            <a:spAutoFit/>
          </a:bodyPr>
          <a:lstStyle/>
          <a:p>
            <a:r>
              <a:rPr lang="en-US" i="1" dirty="0" err="1" smtClean="0"/>
              <a:t>rnoaa</a:t>
            </a:r>
            <a:endParaRPr lang="en-US" i="1" dirty="0"/>
          </a:p>
        </p:txBody>
      </p:sp>
      <p:sp>
        <p:nvSpPr>
          <p:cNvPr id="31" name="TextBox 30"/>
          <p:cNvSpPr txBox="1"/>
          <p:nvPr/>
        </p:nvSpPr>
        <p:spPr>
          <a:xfrm>
            <a:off x="7757622" y="5415056"/>
            <a:ext cx="753291" cy="369332"/>
          </a:xfrm>
          <a:prstGeom prst="rect">
            <a:avLst/>
          </a:prstGeom>
          <a:noFill/>
        </p:spPr>
        <p:txBody>
          <a:bodyPr wrap="square" rtlCol="0">
            <a:spAutoFit/>
          </a:bodyPr>
          <a:lstStyle/>
          <a:p>
            <a:r>
              <a:rPr lang="en-US" i="1" dirty="0" err="1" smtClean="0"/>
              <a:t>nneo</a:t>
            </a:r>
            <a:endParaRPr lang="en-US" i="1" dirty="0"/>
          </a:p>
        </p:txBody>
      </p:sp>
    </p:spTree>
    <p:extLst>
      <p:ext uri="{BB962C8B-B14F-4D97-AF65-F5344CB8AC3E}">
        <p14:creationId xmlns:p14="http://schemas.microsoft.com/office/powerpoint/2010/main" val="8921043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Operation Popeye</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560" y="1258528"/>
            <a:ext cx="5784383" cy="4338287"/>
          </a:xfrm>
          <a:prstGeom prst="rect">
            <a:avLst/>
          </a:prstGeom>
        </p:spPr>
      </p:pic>
      <p:sp>
        <p:nvSpPr>
          <p:cNvPr id="3" name="Rectangle 2"/>
          <p:cNvSpPr/>
          <p:nvPr/>
        </p:nvSpPr>
        <p:spPr>
          <a:xfrm>
            <a:off x="118959" y="847634"/>
            <a:ext cx="8361550" cy="4770537"/>
          </a:xfrm>
          <a:prstGeom prst="rect">
            <a:avLst/>
          </a:prstGeom>
        </p:spPr>
        <p:txBody>
          <a:bodyPr wrap="square">
            <a:spAutoFit/>
          </a:bodyPr>
          <a:lstStyle/>
          <a:p>
            <a:r>
              <a:rPr lang="en-US" dirty="0" smtClean="0">
                <a:solidFill>
                  <a:srgbClr val="222222"/>
                </a:solidFill>
                <a:latin typeface="Arial" panose="020B0604020202020204" pitchFamily="34" charset="0"/>
              </a:rPr>
              <a:t>A </a:t>
            </a:r>
            <a:r>
              <a:rPr lang="en-US" i="1" dirty="0" smtClean="0">
                <a:solidFill>
                  <a:srgbClr val="222222"/>
                </a:solidFill>
                <a:latin typeface="Arial" panose="020B0604020202020204" pitchFamily="34" charset="0"/>
              </a:rPr>
              <a:t>highly classified </a:t>
            </a:r>
            <a:r>
              <a:rPr lang="en-US" dirty="0" smtClean="0">
                <a:solidFill>
                  <a:srgbClr val="222222"/>
                </a:solidFill>
                <a:latin typeface="Arial" panose="020B0604020202020204" pitchFamily="34" charset="0"/>
              </a:rPr>
              <a:t>weather modification program in SE Asia during Vietnam War</a:t>
            </a:r>
          </a:p>
          <a:p>
            <a:endParaRPr lang="en-US"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When?</a:t>
            </a:r>
          </a:p>
          <a:p>
            <a:r>
              <a:rPr lang="en-US" sz="1600" dirty="0" smtClean="0">
                <a:solidFill>
                  <a:srgbClr val="222222"/>
                </a:solidFill>
                <a:latin typeface="Arial" panose="020B0604020202020204" pitchFamily="34" charset="0"/>
              </a:rPr>
              <a:t>3/20/1967 to 7/5/1972</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What?</a:t>
            </a:r>
          </a:p>
          <a:p>
            <a:r>
              <a:rPr lang="en-US" sz="1600" dirty="0" smtClean="0">
                <a:solidFill>
                  <a:srgbClr val="222222"/>
                </a:solidFill>
                <a:latin typeface="Arial" panose="020B0604020202020204" pitchFamily="34" charset="0"/>
              </a:rPr>
              <a:t>Cloud Seeding</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Why?</a:t>
            </a:r>
          </a:p>
          <a:p>
            <a:r>
              <a:rPr lang="en-US" sz="1600" dirty="0" smtClean="0">
                <a:solidFill>
                  <a:srgbClr val="222222"/>
                </a:solidFill>
                <a:latin typeface="Arial" panose="020B0604020202020204" pitchFamily="34" charset="0"/>
              </a:rPr>
              <a:t>Extend Monsoon Season</a:t>
            </a:r>
            <a:r>
              <a:rPr lang="en-US" sz="1600" dirty="0" smtClean="0"/>
              <a:t> </a:t>
            </a:r>
          </a:p>
          <a:p>
            <a:r>
              <a:rPr lang="en-US" sz="1600" dirty="0" smtClean="0">
                <a:solidFill>
                  <a:srgbClr val="222222"/>
                </a:solidFill>
                <a:latin typeface="Arial" panose="020B0604020202020204" pitchFamily="34" charset="0"/>
              </a:rPr>
              <a:t>over Ho Chi Minh Trail</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Who?</a:t>
            </a:r>
          </a:p>
          <a:p>
            <a:r>
              <a:rPr lang="en-US" sz="1600" dirty="0" smtClean="0">
                <a:solidFill>
                  <a:srgbClr val="222222"/>
                </a:solidFill>
                <a:latin typeface="Arial" panose="020B0604020202020204" pitchFamily="34" charset="0"/>
              </a:rPr>
              <a:t>54</a:t>
            </a:r>
            <a:r>
              <a:rPr lang="en-US" sz="1600" baseline="30000" dirty="0" smtClean="0">
                <a:solidFill>
                  <a:srgbClr val="222222"/>
                </a:solidFill>
                <a:latin typeface="Arial" panose="020B0604020202020204" pitchFamily="34" charset="0"/>
              </a:rPr>
              <a:t>th</a:t>
            </a:r>
            <a:r>
              <a:rPr lang="en-US" sz="1600" dirty="0" smtClean="0">
                <a:solidFill>
                  <a:srgbClr val="222222"/>
                </a:solidFill>
                <a:latin typeface="Arial" panose="020B0604020202020204" pitchFamily="34" charset="0"/>
              </a:rPr>
              <a:t> Weather Reconnaissance </a:t>
            </a:r>
          </a:p>
          <a:p>
            <a:r>
              <a:rPr lang="en-US" sz="1600" dirty="0" smtClean="0">
                <a:solidFill>
                  <a:srgbClr val="222222"/>
                </a:solidFill>
                <a:latin typeface="Arial" panose="020B0604020202020204" pitchFamily="34" charset="0"/>
              </a:rPr>
              <a:t>Squadron via CIA </a:t>
            </a:r>
            <a:r>
              <a:rPr lang="en-US" sz="1600" i="1" dirty="0" smtClean="0">
                <a:solidFill>
                  <a:srgbClr val="222222"/>
                </a:solidFill>
                <a:latin typeface="Arial" panose="020B0604020202020204" pitchFamily="34" charset="0"/>
              </a:rPr>
              <a:t>et al.</a:t>
            </a:r>
          </a:p>
          <a:p>
            <a:endParaRPr lang="en-US" sz="1600"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“Make mud, not war”</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03469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Continued and Future Goals</a:t>
            </a:r>
            <a:endParaRPr lang="en-US" sz="3600" i="1" dirty="0"/>
          </a:p>
        </p:txBody>
      </p:sp>
      <p:sp>
        <p:nvSpPr>
          <p:cNvPr id="5" name="Rectangle 4"/>
          <p:cNvSpPr/>
          <p:nvPr/>
        </p:nvSpPr>
        <p:spPr>
          <a:xfrm>
            <a:off x="295940" y="747078"/>
            <a:ext cx="8848060" cy="3970318"/>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Filter 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data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ARM</a:t>
            </a: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err="1" smtClean="0">
                <a:solidFill>
                  <a:srgbClr val="444444"/>
                </a:solidFill>
                <a:latin typeface="Source Sans Pro"/>
              </a:rPr>
              <a:t>Mesowest</a:t>
            </a:r>
            <a:r>
              <a:rPr lang="en-US" i="1" dirty="0" smtClean="0">
                <a:solidFill>
                  <a:srgbClr val="444444"/>
                </a:solidFill>
                <a:latin typeface="Source Sans Pro"/>
              </a:rPr>
              <a:t>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116179"/>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pic>
        <p:nvPicPr>
          <p:cNvPr id="5" name="Picture 4"/>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1079065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015561"/>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sp>
        <p:nvSpPr>
          <p:cNvPr id="5" name="Rectangle 4"/>
          <p:cNvSpPr/>
          <p:nvPr/>
        </p:nvSpPr>
        <p:spPr bwMode="auto">
          <a:xfrm>
            <a:off x="770939" y="5362139"/>
            <a:ext cx="2551814" cy="314916"/>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2843414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0183" y="3569357"/>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4"/>
          <a:stretch>
            <a:fillRect/>
          </a:stretch>
        </p:blipFill>
        <p:spPr>
          <a:xfrm>
            <a:off x="5179464" y="1287601"/>
            <a:ext cx="3226378" cy="2160010"/>
          </a:xfrm>
          <a:prstGeom prst="rect">
            <a:avLst/>
          </a:prstGeom>
        </p:spPr>
      </p:pic>
      <p:sp>
        <p:nvSpPr>
          <p:cNvPr id="9" name="TextBox 8"/>
          <p:cNvSpPr txBox="1"/>
          <p:nvPr/>
        </p:nvSpPr>
        <p:spPr>
          <a:xfrm rot="16200000">
            <a:off x="4633321" y="2136585"/>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373964" y="3399981"/>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544452" y="1287601"/>
            <a:ext cx="3419503" cy="2186602"/>
          </a:xfrm>
          <a:prstGeom prst="rect">
            <a:avLst/>
          </a:prstGeom>
        </p:spPr>
      </p:pic>
      <p:sp>
        <p:nvSpPr>
          <p:cNvPr id="28" name="TextBox 27"/>
          <p:cNvSpPr txBox="1"/>
          <p:nvPr/>
        </p:nvSpPr>
        <p:spPr>
          <a:xfrm>
            <a:off x="1757111" y="3421692"/>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866191" y="2039243"/>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866191" y="2307772"/>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295940" y="2140431"/>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[environmental phenomena]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031325"/>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endParaRPr lang="en-US" dirty="0" smtClean="0">
              <a:solidFill>
                <a:srgbClr val="000000"/>
              </a:solidFill>
              <a:latin typeface="Calibri" panose="020F0502020204030204" pitchFamily="34" charset="0"/>
            </a:endParaRPr>
          </a:p>
        </p:txBody>
      </p:sp>
      <p:sp>
        <p:nvSpPr>
          <p:cNvPr id="3" name="Rectangle 2"/>
          <p:cNvSpPr/>
          <p:nvPr/>
        </p:nvSpPr>
        <p:spPr>
          <a:xfrm>
            <a:off x="4803180" y="3199178"/>
            <a:ext cx="4181467" cy="1754326"/>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Absolute dates (site</a:t>
            </a:r>
            <a:r>
              <a:rPr lang="en-US" dirty="0" smtClean="0">
                <a:solidFill>
                  <a:srgbClr val="000000"/>
                </a:solidFill>
                <a:latin typeface="Calibri" panose="020F0502020204030204" pitchFamily="34" charset="0"/>
              </a:rPr>
              <a:t>)</a:t>
            </a:r>
            <a:endParaRPr lang="en-US"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Variables </a:t>
            </a:r>
            <a:r>
              <a:rPr lang="en-US" dirty="0">
                <a:solidFill>
                  <a:srgbClr val="000000"/>
                </a:solidFill>
                <a:latin typeface="Calibri" panose="020F0502020204030204" pitchFamily="34" charset="0"/>
              </a:rPr>
              <a:t>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031325"/>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8"/>
            <a:ext cx="4333867" cy="2031325"/>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solidFill>
                  <a:srgbClr val="FFC000"/>
                </a:solidFill>
              </a:rPr>
              <a:t>[environmental phenomena] </a:t>
            </a:r>
            <a:r>
              <a:rPr lang="en-US" sz="2000" i="1" dirty="0" smtClean="0">
                <a:solidFill>
                  <a:srgbClr val="FFC000"/>
                </a:solidFill>
              </a:rPr>
              <a:t> </a:t>
            </a:r>
            <a:r>
              <a:rPr lang="en-US" sz="2000" dirty="0" smtClean="0"/>
              <a:t>data for </a:t>
            </a:r>
            <a:r>
              <a:rPr lang="en-US" sz="2000" i="1" u="sng" dirty="0" smtClean="0">
                <a:solidFill>
                  <a:srgbClr val="00B050"/>
                </a:solidFill>
              </a:rPr>
              <a:t>[spatial region of interest]</a:t>
            </a:r>
            <a:r>
              <a:rPr lang="en-US" sz="2000" dirty="0">
                <a:solidFill>
                  <a:srgbClr val="00B050"/>
                </a:solidFill>
              </a:rPr>
              <a:t> </a:t>
            </a:r>
            <a:r>
              <a:rPr lang="en-US" sz="2000" dirty="0" smtClean="0"/>
              <a:t>from </a:t>
            </a:r>
            <a:r>
              <a:rPr lang="en-US" sz="2000" i="1" u="sng" dirty="0" smtClean="0">
                <a:solidFill>
                  <a:srgbClr val="FFC000"/>
                </a:solidFill>
              </a:rPr>
              <a:t>[start date] </a:t>
            </a:r>
            <a:r>
              <a:rPr lang="en-US" sz="2000" dirty="0" smtClean="0"/>
              <a:t>to </a:t>
            </a:r>
            <a:r>
              <a:rPr lang="en-US" sz="2000" i="1" u="sng" dirty="0" smtClean="0">
                <a:solidFill>
                  <a:srgbClr val="FFC000"/>
                </a:solidFill>
              </a:rPr>
              <a:t>[end date]</a:t>
            </a:r>
            <a:r>
              <a:rPr lang="en-US" sz="2000" dirty="0">
                <a:solidFill>
                  <a:srgbClr val="FFC000"/>
                </a:solidFill>
              </a:rPr>
              <a:t> </a:t>
            </a:r>
            <a:r>
              <a:rPr lang="en-US" sz="2000" dirty="0" smtClean="0"/>
              <a:t>that are produced every </a:t>
            </a:r>
            <a:r>
              <a:rPr lang="en-US" sz="2000" i="1" u="sng" dirty="0" smtClean="0">
                <a:solidFill>
                  <a:srgbClr val="FFC000"/>
                </a:solidFill>
              </a:rPr>
              <a:t>[temporal </a:t>
            </a:r>
            <a:r>
              <a:rPr lang="en-US" sz="2000" i="1" u="sng" dirty="0">
                <a:solidFill>
                  <a:srgbClr val="FFC000"/>
                </a:solidFill>
              </a:rPr>
              <a:t>resolution]</a:t>
            </a:r>
            <a:r>
              <a:rPr lang="en-US" sz="2000" i="1" u="sng" dirty="0"/>
              <a:t>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10" name="Rectangle 9"/>
          <p:cNvSpPr/>
          <p:nvPr/>
        </p:nvSpPr>
        <p:spPr>
          <a:xfrm>
            <a:off x="5040496" y="703802"/>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sp>
        <p:nvSpPr>
          <p:cNvPr id="24" name="Rectangle 23"/>
          <p:cNvSpPr/>
          <p:nvPr/>
        </p:nvSpPr>
        <p:spPr>
          <a:xfrm>
            <a:off x="201452" y="3412498"/>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073109" y="1206332"/>
            <a:ext cx="5070891" cy="2190464"/>
          </a:xfrm>
          <a:prstGeom prst="rect">
            <a:avLst/>
          </a:prstGeom>
        </p:spPr>
      </p:pic>
      <p:pic>
        <p:nvPicPr>
          <p:cNvPr id="41" name="Picture 40"/>
          <p:cNvPicPr>
            <a:picLocks noChangeAspect="1"/>
          </p:cNvPicPr>
          <p:nvPr/>
        </p:nvPicPr>
        <p:blipFill>
          <a:blip r:embed="rId4"/>
          <a:stretch>
            <a:fillRect/>
          </a:stretch>
        </p:blipFill>
        <p:spPr>
          <a:xfrm>
            <a:off x="1251405" y="1541343"/>
            <a:ext cx="1178785" cy="1180280"/>
          </a:xfrm>
          <a:prstGeom prst="rect">
            <a:avLst/>
          </a:prstGeom>
        </p:spPr>
      </p:pic>
      <p:pic>
        <p:nvPicPr>
          <p:cNvPr id="39" name="Picture 38"/>
          <p:cNvPicPr>
            <a:picLocks noChangeAspect="1"/>
          </p:cNvPicPr>
          <p:nvPr/>
        </p:nvPicPr>
        <p:blipFill>
          <a:blip r:embed="rId5"/>
          <a:stretch>
            <a:fillRect/>
          </a:stretch>
        </p:blipFill>
        <p:spPr>
          <a:xfrm>
            <a:off x="791584" y="3959773"/>
            <a:ext cx="3579066" cy="1699260"/>
          </a:xfrm>
          <a:prstGeom prst="rect">
            <a:avLst/>
          </a:prstGeom>
        </p:spPr>
      </p:pic>
      <p:pic>
        <p:nvPicPr>
          <p:cNvPr id="6151" name="Picture 7"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282" y="2782188"/>
            <a:ext cx="2548990" cy="32700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a:stretch>
            <a:fillRect/>
          </a:stretch>
        </p:blipFill>
        <p:spPr>
          <a:xfrm>
            <a:off x="555122" y="879197"/>
            <a:ext cx="648293" cy="648293"/>
          </a:xfrm>
          <a:prstGeom prst="rect">
            <a:avLst/>
          </a:prstGeom>
        </p:spPr>
      </p:pic>
      <p:sp>
        <p:nvSpPr>
          <p:cNvPr id="2" name="Rectangle 1"/>
          <p:cNvSpPr/>
          <p:nvPr/>
        </p:nvSpPr>
        <p:spPr>
          <a:xfrm>
            <a:off x="685282" y="3508209"/>
            <a:ext cx="3031664" cy="369332"/>
          </a:xfrm>
          <a:prstGeom prst="rect">
            <a:avLst/>
          </a:prstGeom>
        </p:spPr>
        <p:txBody>
          <a:bodyPr wrap="none">
            <a:spAutoFit/>
          </a:bodyPr>
          <a:lstStyle/>
          <a:p>
            <a:r>
              <a:rPr lang="en-US" u="sng" dirty="0" smtClean="0"/>
              <a:t>…To be added in the future </a:t>
            </a:r>
            <a:endParaRPr lang="en-US" u="sng" dirty="0"/>
          </a:p>
        </p:txBody>
      </p:sp>
      <p:sp>
        <p:nvSpPr>
          <p:cNvPr id="14" name="Rectangle 13"/>
          <p:cNvSpPr/>
          <p:nvPr/>
        </p:nvSpPr>
        <p:spPr>
          <a:xfrm>
            <a:off x="1139079" y="1075650"/>
            <a:ext cx="1836567" cy="1015663"/>
          </a:xfrm>
          <a:prstGeom prst="rect">
            <a:avLst/>
          </a:prstGeom>
        </p:spPr>
        <p:txBody>
          <a:bodyPr wrap="square">
            <a:spAutoFit/>
          </a:bodyPr>
          <a:lstStyle/>
          <a:p>
            <a:r>
              <a:rPr lang="en-US" sz="2400" u="sng" dirty="0" smtClean="0"/>
              <a:t>Inspired by</a:t>
            </a:r>
          </a:p>
          <a:p>
            <a:pPr lvl="1"/>
            <a:endParaRPr lang="en-US" dirty="0" smtClean="0"/>
          </a:p>
          <a:p>
            <a:pPr marL="285750" indent="-285750">
              <a:buFont typeface="Arial" panose="020B0604020202020204" pitchFamily="34" charset="0"/>
              <a:buChar char="•"/>
            </a:pPr>
            <a:endParaRPr lang="en-US" dirty="0" smtClean="0"/>
          </a:p>
        </p:txBody>
      </p:sp>
      <p:pic>
        <p:nvPicPr>
          <p:cNvPr id="40" name="Picture 39"/>
          <p:cNvPicPr>
            <a:picLocks noChangeAspect="1"/>
          </p:cNvPicPr>
          <p:nvPr/>
        </p:nvPicPr>
        <p:blipFill>
          <a:blip r:embed="rId8"/>
          <a:stretch>
            <a:fillRect/>
          </a:stretch>
        </p:blipFill>
        <p:spPr>
          <a:xfrm>
            <a:off x="6384310" y="4097248"/>
            <a:ext cx="2127140" cy="1464264"/>
          </a:xfrm>
          <a:prstGeom prst="rect">
            <a:avLst/>
          </a:prstGeom>
        </p:spPr>
      </p:pic>
      <p:sp>
        <p:nvSpPr>
          <p:cNvPr id="38" name="Down Arrow 37"/>
          <p:cNvSpPr/>
          <p:nvPr/>
        </p:nvSpPr>
        <p:spPr bwMode="auto">
          <a:xfrm rot="20498457">
            <a:off x="6762965" y="3339788"/>
            <a:ext cx="342900" cy="103589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rot="5400000" flipV="1">
            <a:off x="4904160" y="4301573"/>
            <a:ext cx="316035" cy="1015660"/>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3996259" y="195349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3782899" y="1805201"/>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6946" y="1901921"/>
            <a:ext cx="1029621" cy="102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1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1497" y="1670408"/>
            <a:ext cx="6352504" cy="3619993"/>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1138773"/>
          </a:xfrm>
          <a:prstGeom prst="rect">
            <a:avLst/>
          </a:prstGeom>
        </p:spPr>
        <p:txBody>
          <a:bodyPr wrap="square">
            <a:spAutoFit/>
          </a:bodyPr>
          <a:lstStyle/>
          <a:p>
            <a:pPr marL="285750" indent="-285750">
              <a:buFont typeface="Arial" panose="020B0604020202020204" pitchFamily="34" charset="0"/>
              <a:buChar char="•"/>
            </a:pPr>
            <a:r>
              <a:rPr lang="en-US" dirty="0" smtClean="0"/>
              <a:t>A tool (R package + database) for </a:t>
            </a:r>
            <a:r>
              <a:rPr lang="en-US" dirty="0"/>
              <a:t>locating, mapping, and gathering </a:t>
            </a:r>
            <a:r>
              <a:rPr lang="en-US" i="1" dirty="0"/>
              <a:t>environmental </a:t>
            </a:r>
            <a:r>
              <a:rPr lang="en-US" dirty="0"/>
              <a:t>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sz="1400" dirty="0" smtClean="0"/>
          </a:p>
        </p:txBody>
      </p:sp>
      <p:sp>
        <p:nvSpPr>
          <p:cNvPr id="13" name="Rectangle 12"/>
          <p:cNvSpPr/>
          <p:nvPr/>
        </p:nvSpPr>
        <p:spPr>
          <a:xfrm>
            <a:off x="239717" y="1873498"/>
            <a:ext cx="2612662" cy="3293209"/>
          </a:xfrm>
          <a:prstGeom prst="rect">
            <a:avLst/>
          </a:prstGeom>
        </p:spPr>
        <p:txBody>
          <a:bodyPr wrap="square">
            <a:spAutoFit/>
          </a:bodyPr>
          <a:lstStyle/>
          <a:p>
            <a:pPr>
              <a:buSzPts val="1800"/>
            </a:pPr>
            <a:r>
              <a:rPr lang="en-US" sz="1600" u="sng" dirty="0" smtClean="0"/>
              <a:t>The structure</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smtClean="0">
                <a:solidFill>
                  <a:srgbClr val="000000"/>
                </a:solidFill>
                <a:latin typeface="Calibri" panose="020F0502020204030204" pitchFamily="34" charset="0"/>
              </a:rPr>
              <a:t>Name(s)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a:solidFill>
                  <a:srgbClr val="000000"/>
                </a:solidFill>
                <a:latin typeface="Calibri" panose="020F0502020204030204" pitchFamily="34" charset="0"/>
              </a:rPr>
              <a:t>IDs </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Platform(s)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Geolocation </a:t>
            </a:r>
            <a:r>
              <a:rPr lang="en-US" sz="1600" dirty="0">
                <a:solidFill>
                  <a:srgbClr val="000000"/>
                </a:solidFill>
                <a:latin typeface="Calibri" panose="020F0502020204030204" pitchFamily="34" charset="0"/>
              </a:rPr>
              <a:t>data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Absolute </a:t>
            </a:r>
            <a:r>
              <a:rPr lang="en-US" sz="1600"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Data Products</a:t>
            </a:r>
            <a:endParaRPr lang="en-US" sz="1600" dirty="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Active </a:t>
            </a:r>
            <a:r>
              <a:rPr lang="en-US" sz="1600" dirty="0">
                <a:solidFill>
                  <a:srgbClr val="000000"/>
                </a:solidFill>
                <a:latin typeface="Calibri" panose="020F0502020204030204" pitchFamily="34" charset="0"/>
              </a:rPr>
              <a:t>dates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Temporal Resolution</a:t>
            </a:r>
          </a:p>
        </p:txBody>
      </p:sp>
      <p:sp>
        <p:nvSpPr>
          <p:cNvPr id="14" name="Rectangle 13"/>
          <p:cNvSpPr/>
          <p:nvPr/>
        </p:nvSpPr>
        <p:spPr bwMode="auto">
          <a:xfrm>
            <a:off x="200851" y="1855401"/>
            <a:ext cx="2690395" cy="3245407"/>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15286" y="5335501"/>
            <a:ext cx="8502114" cy="646331"/>
          </a:xfrm>
          <a:prstGeom prst="rect">
            <a:avLst/>
          </a:prstGeom>
          <a:noFill/>
        </p:spPr>
        <p:txBody>
          <a:bodyPr wrap="square" rtlCol="0">
            <a:spAutoFit/>
          </a:bodyPr>
          <a:lstStyle/>
          <a:p>
            <a:endParaRPr lang="en-US" dirty="0" smtClean="0"/>
          </a:p>
          <a:p>
            <a:r>
              <a:rPr lang="en-US" dirty="0" smtClean="0"/>
              <a:t>Drastically mitigates time sink when searching for specific environmental data</a:t>
            </a:r>
            <a:endParaRPr lang="en-US" dirty="0"/>
          </a:p>
        </p:txBody>
      </p:sp>
      <p:sp>
        <p:nvSpPr>
          <p:cNvPr id="7" name="Down Arrow 6"/>
          <p:cNvSpPr/>
          <p:nvPr/>
        </p:nvSpPr>
        <p:spPr bwMode="auto">
          <a:xfrm rot="20244904">
            <a:off x="309708" y="4595452"/>
            <a:ext cx="353148" cy="802887"/>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15286" y="533534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7" name="Oval Callout 16"/>
          <p:cNvSpPr/>
          <p:nvPr/>
        </p:nvSpPr>
        <p:spPr bwMode="auto">
          <a:xfrm>
            <a:off x="2262594" y="4558424"/>
            <a:ext cx="1595031" cy="327437"/>
          </a:xfrm>
          <a:prstGeom prst="wedgeEllipseCallout">
            <a:avLst>
              <a:gd name="adj1" fmla="val -66045"/>
              <a:gd name="adj2" fmla="val 69005"/>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In Progress</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3.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1800</TotalTime>
  <Words>1488</Words>
  <Application>Microsoft Office PowerPoint</Application>
  <PresentationFormat>On-screen Show (4:3)</PresentationFormat>
  <Paragraphs>321</Paragraphs>
  <Slides>26</Slides>
  <Notes>26</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211</cp:revision>
  <dcterms:created xsi:type="dcterms:W3CDTF">2018-01-02T16:23:22Z</dcterms:created>
  <dcterms:modified xsi:type="dcterms:W3CDTF">2018-01-08T21:31:08Z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